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7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120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0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6F2B-F892-45D6-AFB8-BEADFD127E3A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B350-E1D0-462C-8E3A-8FD44B12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 Layout Update and Considerations</a:t>
            </a:r>
            <a:br>
              <a:rPr lang="en-US" dirty="0" smtClean="0"/>
            </a:br>
            <a:r>
              <a:rPr lang="en-US" dirty="0" smtClean="0"/>
              <a:t> 11/20/2018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2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74" y="151781"/>
            <a:ext cx="8721082" cy="65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97" y="1811571"/>
            <a:ext cx="2700737" cy="11214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Phase 1	</a:t>
            </a:r>
            <a:br>
              <a:rPr lang="en-US" sz="2000" dirty="0" smtClean="0"/>
            </a:br>
            <a:r>
              <a:rPr lang="en-US" sz="2000" dirty="0" smtClean="0"/>
              <a:t>Summer 2018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646" y="2631429"/>
            <a:ext cx="9856700" cy="787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0B675C-08E2-435B-912F-8EC54DB1A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89" y="4317104"/>
            <a:ext cx="2572474" cy="12095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2907" y="5537853"/>
            <a:ext cx="2255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Redesigned/cheaper</a:t>
            </a:r>
          </a:p>
          <a:p>
            <a:r>
              <a:rPr lang="en-US" dirty="0" smtClean="0"/>
              <a:t>rails or motion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756" y="3679589"/>
            <a:ext cx="8138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items: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Complete vacuum system with placeholder beam pipes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Motion system that will support all magnets and OSC equipment in the bypass</a:t>
            </a:r>
          </a:p>
          <a:p>
            <a:pPr marL="342900" indent="-342900">
              <a:buAutoNum type="arabicPeriod"/>
            </a:pPr>
            <a:r>
              <a:rPr lang="en-US" dirty="0" smtClean="0"/>
              <a:t>Stands/supports for beam pipes</a:t>
            </a:r>
          </a:p>
          <a:p>
            <a:pPr marL="342900" indent="-342900">
              <a:buAutoNum type="arabicPeriod"/>
            </a:pPr>
            <a:r>
              <a:rPr lang="en-US" dirty="0" smtClean="0"/>
              <a:t>BPMs</a:t>
            </a:r>
          </a:p>
          <a:p>
            <a:pPr marL="342900" indent="-342900">
              <a:buAutoNum type="arabicPeriod"/>
            </a:pPr>
            <a:r>
              <a:rPr lang="en-US" dirty="0" smtClean="0"/>
              <a:t>New synch light optics chambers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 wide window frame horizontal steering</a:t>
            </a:r>
          </a:p>
          <a:p>
            <a:pPr marL="342900" indent="-342900">
              <a:buAutoNum type="arabicPeriod"/>
            </a:pPr>
            <a:r>
              <a:rPr lang="en-US" dirty="0" smtClean="0"/>
              <a:t>Modify existing CESR soft bends to add a viewport?</a:t>
            </a:r>
          </a:p>
          <a:p>
            <a:pPr marL="342900" indent="-342900">
              <a:buAutoNum type="arabicPeriod"/>
            </a:pPr>
            <a:r>
              <a:rPr lang="en-US" dirty="0" smtClean="0"/>
              <a:t>Coordinate with Rich Gallagher to schedule removal of existing L3 equipment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087066" y="3063554"/>
            <a:ext cx="2505874" cy="1236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92942" y="3112827"/>
            <a:ext cx="52876" cy="11869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92940" y="3112828"/>
            <a:ext cx="2918285" cy="1182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92940" y="3112827"/>
            <a:ext cx="5395658" cy="11930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3" y="1197960"/>
            <a:ext cx="12067677" cy="613611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36696" y="204284"/>
            <a:ext cx="2700737" cy="1121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Phase 2	</a:t>
            </a:r>
            <a:br>
              <a:rPr lang="en-US" sz="2000" dirty="0" smtClean="0"/>
            </a:br>
            <a:r>
              <a:rPr lang="en-US" sz="2000" dirty="0" smtClean="0"/>
              <a:t>Summer 2019?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058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693462" y="1983428"/>
            <a:ext cx="2274230" cy="432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438" y="2980526"/>
            <a:ext cx="1769247" cy="158449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3500" y="4592939"/>
            <a:ext cx="1633185" cy="1633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684"/>
            <a:ext cx="12067677" cy="6136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04916" y="123967"/>
            <a:ext cx="1514693" cy="663328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7" y="2130761"/>
            <a:ext cx="7638286" cy="243149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965247" y="3559878"/>
            <a:ext cx="20940" cy="1340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86343" y="3559878"/>
            <a:ext cx="20940" cy="1340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86187" y="4780318"/>
            <a:ext cx="20230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8838" y="476024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0.82m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023500" y="1983428"/>
            <a:ext cx="181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CHESS RF Flanges</a:t>
            </a:r>
          </a:p>
          <a:p>
            <a:r>
              <a:rPr lang="en-US" dirty="0" smtClean="0"/>
              <a:t>Bal Seal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246112" y="3286566"/>
            <a:ext cx="265246" cy="788757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3378735" y="1953828"/>
            <a:ext cx="0" cy="133273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7608" y="1307497"/>
            <a:ext cx="186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 cm length</a:t>
            </a:r>
          </a:p>
          <a:p>
            <a:pPr algn="ctr"/>
            <a:r>
              <a:rPr lang="en-US" dirty="0" smtClean="0"/>
              <a:t>Reserved for filter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46193" y="1981415"/>
            <a:ext cx="1" cy="140941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3477" y="1556459"/>
            <a:ext cx="160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 button BPM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626001" y="4289273"/>
            <a:ext cx="19778" cy="95980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7208" y="5180012"/>
            <a:ext cx="197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Extra wide</a:t>
            </a:r>
          </a:p>
          <a:p>
            <a:pPr algn="ctr"/>
            <a:r>
              <a:rPr lang="en-US" dirty="0" smtClean="0"/>
              <a:t>window frame</a:t>
            </a:r>
          </a:p>
          <a:p>
            <a:pPr algn="ctr"/>
            <a:r>
              <a:rPr lang="en-US" dirty="0" smtClean="0"/>
              <a:t>horizontal steering</a:t>
            </a:r>
          </a:p>
        </p:txBody>
      </p:sp>
    </p:spTree>
    <p:extLst>
      <p:ext uri="{BB962C8B-B14F-4D97-AF65-F5344CB8AC3E}">
        <p14:creationId xmlns:p14="http://schemas.microsoft.com/office/powerpoint/2010/main" val="203350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84"/>
            <a:ext cx="12067677" cy="613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41508" y="122505"/>
            <a:ext cx="1291328" cy="66479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97" y="1721223"/>
            <a:ext cx="8014851" cy="35330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680007" y="1721223"/>
            <a:ext cx="907419" cy="442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7426" y="1362993"/>
            <a:ext cx="194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Re-use existing </a:t>
            </a:r>
          </a:p>
          <a:p>
            <a:pPr algn="ctr"/>
            <a:r>
              <a:rPr lang="en-US" dirty="0" smtClean="0"/>
              <a:t>2x 270L ion pumps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62430" y="4495221"/>
            <a:ext cx="31097" cy="1117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75731" y="5541834"/>
            <a:ext cx="277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OSC optics chamber</a:t>
            </a:r>
          </a:p>
          <a:p>
            <a:pPr algn="ctr"/>
            <a:r>
              <a:rPr lang="en-US" dirty="0" smtClean="0"/>
              <a:t>Usable inside length: 38 cm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690484" y="4279260"/>
            <a:ext cx="20940" cy="134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488056" y="4215350"/>
            <a:ext cx="20940" cy="140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690484" y="5555540"/>
            <a:ext cx="7975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37536" y="5555540"/>
            <a:ext cx="90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24.5cm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590122" y="4272277"/>
            <a:ext cx="20940" cy="134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572404" y="4208367"/>
            <a:ext cx="20940" cy="140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60181" y="5541834"/>
            <a:ext cx="90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32.5cm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87426" y="5541834"/>
            <a:ext cx="971805" cy="137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84"/>
            <a:ext cx="12067677" cy="613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5227" y="173684"/>
            <a:ext cx="984202" cy="639200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31" y="2764140"/>
            <a:ext cx="6491519" cy="3735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210920" y="2549246"/>
            <a:ext cx="17954" cy="1268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1384" y="1898194"/>
            <a:ext cx="277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Redesigned synch light optics chambers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058" y="1109436"/>
            <a:ext cx="2444690" cy="243283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8197815" y="2121968"/>
            <a:ext cx="987361" cy="427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07" y="1238305"/>
            <a:ext cx="2464246" cy="26218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882" y="3807340"/>
            <a:ext cx="169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CESR MKII:</a:t>
            </a:r>
          </a:p>
          <a:p>
            <a:r>
              <a:rPr lang="en-US" dirty="0" smtClean="0"/>
              <a:t>Max 80mm OD</a:t>
            </a:r>
          </a:p>
          <a:p>
            <a:r>
              <a:rPr lang="en-US" dirty="0" smtClean="0"/>
              <a:t>Beam pipe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593175" y="3098523"/>
            <a:ext cx="587936" cy="11704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39710" y="2434648"/>
            <a:ext cx="277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Cramped, but should have a vacuum joint here</a:t>
            </a:r>
          </a:p>
        </p:txBody>
      </p:sp>
    </p:spTree>
    <p:extLst>
      <p:ext uri="{BB962C8B-B14F-4D97-AF65-F5344CB8AC3E}">
        <p14:creationId xmlns:p14="http://schemas.microsoft.com/office/powerpoint/2010/main" val="130460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42" y="1344460"/>
            <a:ext cx="4943783" cy="5382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15" y="438395"/>
            <a:ext cx="3147951" cy="6515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Center Quad</a:t>
            </a:r>
            <a:br>
              <a:rPr lang="en-US" dirty="0" smtClean="0"/>
            </a:br>
            <a:r>
              <a:rPr lang="en-US" dirty="0" smtClean="0"/>
              <a:t>Q49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170" y="3847605"/>
            <a:ext cx="3057896" cy="409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4716348" y="385087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58 mm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411" y="347827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432 mm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02729" y="1712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 cm OSC Quads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24" y="1564758"/>
            <a:ext cx="4411559" cy="4565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45065" y="3702648"/>
            <a:ext cx="3256223" cy="225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6448" y="333331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386 mm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10046578" y="366293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23 mm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141" y="1583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Vacuum chamber aperture considerations for OSC Bypass Optics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04" y="15394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24.5 mm height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71 mm width</a:t>
            </a: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CHESS-U rev5.6.4 </a:t>
            </a:r>
            <a:br>
              <a:rPr lang="en-US" sz="1600" dirty="0"/>
            </a:br>
            <a:r>
              <a:rPr lang="en-US" sz="1600" dirty="0" smtClean="0"/>
              <a:t>Latest OSC lattice</a:t>
            </a:r>
            <a:br>
              <a:rPr lang="en-US" sz="1600" dirty="0" smtClean="0"/>
            </a:br>
            <a:r>
              <a:rPr lang="en-US" sz="1600" dirty="0" smtClean="0"/>
              <a:t>1% emittance coupling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596" y="1972208"/>
            <a:ext cx="7467600" cy="2809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6" y="3558108"/>
            <a:ext cx="2772975" cy="2961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79969" y="1744067"/>
            <a:ext cx="335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Side view inside vacuum chamber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0965" y="3203890"/>
            <a:ext cx="7768910" cy="1102864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361146" y="3597695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24.5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0965" y="2952605"/>
            <a:ext cx="7768910" cy="251285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471735" y="287371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~5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0965" y="2477277"/>
            <a:ext cx="7768910" cy="475328"/>
          </a:xfrm>
          <a:prstGeom prst="rect">
            <a:avLst/>
          </a:prstGeom>
          <a:solidFill>
            <a:srgbClr val="7030A0">
              <a:alpha val="33000"/>
            </a:srgb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513431" y="254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160" y="5093090"/>
            <a:ext cx="420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an appropriate OSC chamber inner height and what should we do about the CESR MKII laminations?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58229" y="5173498"/>
            <a:ext cx="1736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quads:</a:t>
            </a:r>
          </a:p>
          <a:p>
            <a:r>
              <a:rPr lang="en-US" dirty="0" smtClean="0"/>
              <a:t>17 cm x 50mm</a:t>
            </a:r>
          </a:p>
          <a:p>
            <a:r>
              <a:rPr lang="en-US" dirty="0" smtClean="0"/>
              <a:t> beam pipe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256" y="4589072"/>
            <a:ext cx="1841120" cy="20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53" y="2137353"/>
            <a:ext cx="4548646" cy="2903625"/>
          </a:xfrm>
        </p:spPr>
      </p:pic>
      <p:sp>
        <p:nvSpPr>
          <p:cNvPr id="11" name="Rectangle 10"/>
          <p:cNvSpPr/>
          <p:nvPr/>
        </p:nvSpPr>
        <p:spPr>
          <a:xfrm>
            <a:off x="934193" y="52137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Figure 18.</a:t>
            </a:r>
            <a:r>
              <a:rPr lang="en-US" dirty="0" smtClean="0"/>
              <a:t> Ageing data for alloy 6061 for reheating from the T6 condition for 10 temperatures. Samaras 2006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37558" y="4102925"/>
            <a:ext cx="1039091" cy="160317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2492" y="2722260"/>
            <a:ext cx="423955" cy="301267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526447" y="2592059"/>
            <a:ext cx="607374" cy="235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80542" y="2067201"/>
            <a:ext cx="2049058" cy="95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~15% drop in yield strength after aging</a:t>
            </a:r>
            <a:r>
              <a:rPr lang="en-US" dirty="0"/>
              <a:t> </a:t>
            </a:r>
            <a:r>
              <a:rPr lang="en-US" dirty="0" smtClean="0"/>
              <a:t>during bake out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9141" y="1583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Vacuum chamber considerations for OSC Bypass Optics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2867" y="3551558"/>
            <a:ext cx="4205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Simulate and detail design vacuum chambers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Update and check vacuum quality with proposed </a:t>
            </a:r>
            <a:r>
              <a:rPr lang="en-US" dirty="0" smtClean="0"/>
              <a:t>system and final inner dimensions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Verify clearances for quadrupole and bend magnet coils w.r.t. flange bolt pass-</a:t>
            </a:r>
            <a:r>
              <a:rPr lang="en-US" dirty="0" err="1" smtClean="0"/>
              <a:t>throughs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92566" y="3023527"/>
            <a:ext cx="1650225" cy="58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TO DO: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418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10281</TotalTime>
  <Words>268</Words>
  <Application>Microsoft Macintosh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OSC Layout Update and Considerations  11/20/2018</vt:lpstr>
      <vt:lpstr>PowerPoint Presentation</vt:lpstr>
      <vt:lpstr>Phase 1  Summer 2018</vt:lpstr>
      <vt:lpstr>PowerPoint Presentation</vt:lpstr>
      <vt:lpstr>PowerPoint Presentation</vt:lpstr>
      <vt:lpstr>PowerPoint Presentation</vt:lpstr>
      <vt:lpstr>Center Quad Q49</vt:lpstr>
      <vt:lpstr>Vacuum chamber aperture considerations for OSC Bypass Optics</vt:lpstr>
      <vt:lpstr>Vacuum chamber considerations for OSC Bypass Optics</vt:lpstr>
    </vt:vector>
  </TitlesOfParts>
  <Company>CLASSE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 Layout Update 11/14/2018</dc:title>
  <dc:creator>Yusi Cao</dc:creator>
  <cp:lastModifiedBy>David Rubin</cp:lastModifiedBy>
  <cp:revision>21</cp:revision>
  <dcterms:created xsi:type="dcterms:W3CDTF">2018-11-13T13:23:30Z</dcterms:created>
  <dcterms:modified xsi:type="dcterms:W3CDTF">2018-11-20T18:21:28Z</dcterms:modified>
</cp:coreProperties>
</file>